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7FDCD-DE6D-4B15-A320-D7E273C41B6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3BBE22B-6AB1-4488-8366-BA0D70DCCF08}">
      <dgm:prSet phldrT="[Tekst]"/>
      <dgm:spPr/>
      <dgm:t>
        <a:bodyPr/>
        <a:lstStyle/>
        <a:p>
          <a:r>
            <a:rPr lang="pl-PL" dirty="0" smtClean="0"/>
            <a:t> Cele lekcji</a:t>
          </a:r>
          <a:endParaRPr lang="pl-PL" dirty="0"/>
        </a:p>
      </dgm:t>
    </dgm:pt>
    <dgm:pt modelId="{73FCB60A-3792-472C-B0A0-36EFC8B46025}" type="parTrans" cxnId="{EF07C9F6-CA88-405B-B21B-013BC2B8328B}">
      <dgm:prSet/>
      <dgm:spPr/>
      <dgm:t>
        <a:bodyPr/>
        <a:lstStyle/>
        <a:p>
          <a:endParaRPr lang="pl-PL"/>
        </a:p>
      </dgm:t>
    </dgm:pt>
    <dgm:pt modelId="{D64709E1-4B77-47FC-B6ED-69DFF5214595}" type="sibTrans" cxnId="{EF07C9F6-CA88-405B-B21B-013BC2B8328B}">
      <dgm:prSet/>
      <dgm:spPr/>
      <dgm:t>
        <a:bodyPr/>
        <a:lstStyle/>
        <a:p>
          <a:endParaRPr lang="pl-PL"/>
        </a:p>
      </dgm:t>
    </dgm:pt>
    <dgm:pt modelId="{084A6413-3E8F-4AF2-BDFA-ABCC37F562D1}">
      <dgm:prSet phldrT="[Tekst]"/>
      <dgm:spPr/>
      <dgm:t>
        <a:bodyPr/>
        <a:lstStyle/>
        <a:p>
          <a:r>
            <a:rPr lang="pl-PL" dirty="0" smtClean="0"/>
            <a:t>Poznanie terminów, mieszanina, roztwór, stop,  stężenie procentowe, </a:t>
          </a:r>
          <a:endParaRPr lang="pl-PL" dirty="0"/>
        </a:p>
      </dgm:t>
    </dgm:pt>
    <dgm:pt modelId="{05C5007E-69B7-43A7-9A65-EAAFBEB9ABAC}" type="parTrans" cxnId="{1E9FC0E0-3ACA-4635-A106-FB34129F1DFE}">
      <dgm:prSet/>
      <dgm:spPr/>
      <dgm:t>
        <a:bodyPr/>
        <a:lstStyle/>
        <a:p>
          <a:endParaRPr lang="pl-PL"/>
        </a:p>
      </dgm:t>
    </dgm:pt>
    <dgm:pt modelId="{65628A89-15B5-46A9-980F-A9FA9B8F20C1}" type="sibTrans" cxnId="{1E9FC0E0-3ACA-4635-A106-FB34129F1DFE}">
      <dgm:prSet/>
      <dgm:spPr/>
      <dgm:t>
        <a:bodyPr/>
        <a:lstStyle/>
        <a:p>
          <a:endParaRPr lang="pl-PL"/>
        </a:p>
      </dgm:t>
    </dgm:pt>
    <dgm:pt modelId="{6A6280E3-4CD2-48D3-B28D-FE4896694469}">
      <dgm:prSet phldrT="[Tekst]"/>
      <dgm:spPr/>
      <dgm:t>
        <a:bodyPr/>
        <a:lstStyle/>
        <a:p>
          <a:r>
            <a:rPr lang="pl-PL" dirty="0" smtClean="0"/>
            <a:t>Obliczanie stężenia procentowego roztworu i stopu</a:t>
          </a:r>
          <a:endParaRPr lang="pl-PL" dirty="0"/>
        </a:p>
      </dgm:t>
    </dgm:pt>
    <dgm:pt modelId="{3B4FAC4C-0687-4286-B721-313629447523}" type="parTrans" cxnId="{5170A412-16C6-4244-AD52-4B7F6798D017}">
      <dgm:prSet/>
      <dgm:spPr/>
      <dgm:t>
        <a:bodyPr/>
        <a:lstStyle/>
        <a:p>
          <a:endParaRPr lang="pl-PL"/>
        </a:p>
      </dgm:t>
    </dgm:pt>
    <dgm:pt modelId="{CD6EEEE7-B02D-49B4-B4B6-84D17176FA7C}" type="sibTrans" cxnId="{5170A412-16C6-4244-AD52-4B7F6798D017}">
      <dgm:prSet/>
      <dgm:spPr/>
      <dgm:t>
        <a:bodyPr/>
        <a:lstStyle/>
        <a:p>
          <a:endParaRPr lang="pl-PL"/>
        </a:p>
      </dgm:t>
    </dgm:pt>
    <dgm:pt modelId="{BE757F33-DA1D-407C-A063-77835046D619}">
      <dgm:prSet phldrT="[Tekst]"/>
      <dgm:spPr/>
      <dgm:t>
        <a:bodyPr/>
        <a:lstStyle/>
        <a:p>
          <a:r>
            <a:rPr lang="pl-PL" dirty="0" smtClean="0"/>
            <a:t>Zastosowanie w praktyce stężenia procentowego</a:t>
          </a:r>
          <a:endParaRPr lang="pl-PL" dirty="0"/>
        </a:p>
      </dgm:t>
    </dgm:pt>
    <dgm:pt modelId="{096C7C4F-779D-48FF-9C84-B61CF411DD87}" type="parTrans" cxnId="{AE07DB5B-4AAD-4A40-A734-0E5915C463DC}">
      <dgm:prSet/>
      <dgm:spPr/>
    </dgm:pt>
    <dgm:pt modelId="{63F60757-E0C7-41DE-A5A7-A6558F434EFC}" type="sibTrans" cxnId="{AE07DB5B-4AAD-4A40-A734-0E5915C463DC}">
      <dgm:prSet/>
      <dgm:spPr/>
    </dgm:pt>
    <dgm:pt modelId="{A61F4852-B58B-4FD2-B153-55D99A1594BA}" type="pres">
      <dgm:prSet presAssocID="{CD77FDCD-DE6D-4B15-A320-D7E273C41B6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AF76929-12B5-4D64-B8D0-509632086CAA}" type="pres">
      <dgm:prSet presAssocID="{B3BBE22B-6AB1-4488-8366-BA0D70DCCF08}" presName="linNode" presStyleCnt="0"/>
      <dgm:spPr/>
    </dgm:pt>
    <dgm:pt modelId="{4F266B71-E246-4D36-AA1E-EC139D023CDC}" type="pres">
      <dgm:prSet presAssocID="{B3BBE22B-6AB1-4488-8366-BA0D70DCCF08}" presName="parentShp" presStyleLbl="node1" presStyleIdx="0" presStyleCnt="1" custScaleX="73220" custScaleY="566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860FB2-25D7-4CBD-8ADF-9D3BFC2A487B}" type="pres">
      <dgm:prSet presAssocID="{B3BBE22B-6AB1-4488-8366-BA0D70DCCF08}" presName="childShp" presStyleLbl="bgAccFollowNode1" presStyleIdx="0" presStyleCnt="1" custScaleX="1666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170A412-16C6-4244-AD52-4B7F6798D017}" srcId="{B3BBE22B-6AB1-4488-8366-BA0D70DCCF08}" destId="{6A6280E3-4CD2-48D3-B28D-FE4896694469}" srcOrd="1" destOrd="0" parTransId="{3B4FAC4C-0687-4286-B721-313629447523}" sibTransId="{CD6EEEE7-B02D-49B4-B4B6-84D17176FA7C}"/>
    <dgm:cxn modelId="{EF07C9F6-CA88-405B-B21B-013BC2B8328B}" srcId="{CD77FDCD-DE6D-4B15-A320-D7E273C41B68}" destId="{B3BBE22B-6AB1-4488-8366-BA0D70DCCF08}" srcOrd="0" destOrd="0" parTransId="{73FCB60A-3792-472C-B0A0-36EFC8B46025}" sibTransId="{D64709E1-4B77-47FC-B6ED-69DFF5214595}"/>
    <dgm:cxn modelId="{1E9FC0E0-3ACA-4635-A106-FB34129F1DFE}" srcId="{B3BBE22B-6AB1-4488-8366-BA0D70DCCF08}" destId="{084A6413-3E8F-4AF2-BDFA-ABCC37F562D1}" srcOrd="0" destOrd="0" parTransId="{05C5007E-69B7-43A7-9A65-EAAFBEB9ABAC}" sibTransId="{65628A89-15B5-46A9-980F-A9FA9B8F20C1}"/>
    <dgm:cxn modelId="{46C5FC49-B614-49F7-82CF-5D10E4A143E0}" type="presOf" srcId="{BE757F33-DA1D-407C-A063-77835046D619}" destId="{F5860FB2-25D7-4CBD-8ADF-9D3BFC2A487B}" srcOrd="0" destOrd="2" presId="urn:microsoft.com/office/officeart/2005/8/layout/vList6"/>
    <dgm:cxn modelId="{AE07DB5B-4AAD-4A40-A734-0E5915C463DC}" srcId="{B3BBE22B-6AB1-4488-8366-BA0D70DCCF08}" destId="{BE757F33-DA1D-407C-A063-77835046D619}" srcOrd="2" destOrd="0" parTransId="{096C7C4F-779D-48FF-9C84-B61CF411DD87}" sibTransId="{63F60757-E0C7-41DE-A5A7-A6558F434EFC}"/>
    <dgm:cxn modelId="{3FE99ECA-8F64-4850-8B58-107114796823}" type="presOf" srcId="{6A6280E3-4CD2-48D3-B28D-FE4896694469}" destId="{F5860FB2-25D7-4CBD-8ADF-9D3BFC2A487B}" srcOrd="0" destOrd="1" presId="urn:microsoft.com/office/officeart/2005/8/layout/vList6"/>
    <dgm:cxn modelId="{B7B0563F-E0CC-4D66-A595-D7DA02C86A53}" type="presOf" srcId="{B3BBE22B-6AB1-4488-8366-BA0D70DCCF08}" destId="{4F266B71-E246-4D36-AA1E-EC139D023CDC}" srcOrd="0" destOrd="0" presId="urn:microsoft.com/office/officeart/2005/8/layout/vList6"/>
    <dgm:cxn modelId="{96CAEFAB-70DE-45FA-ABAB-6C35980152D5}" type="presOf" srcId="{CD77FDCD-DE6D-4B15-A320-D7E273C41B68}" destId="{A61F4852-B58B-4FD2-B153-55D99A1594BA}" srcOrd="0" destOrd="0" presId="urn:microsoft.com/office/officeart/2005/8/layout/vList6"/>
    <dgm:cxn modelId="{4612EDAF-96B0-4DEC-B042-D352E88CA7AB}" type="presOf" srcId="{084A6413-3E8F-4AF2-BDFA-ABCC37F562D1}" destId="{F5860FB2-25D7-4CBD-8ADF-9D3BFC2A487B}" srcOrd="0" destOrd="0" presId="urn:microsoft.com/office/officeart/2005/8/layout/vList6"/>
    <dgm:cxn modelId="{D770348C-7D67-4DB8-83CA-7520F876727E}" type="presParOf" srcId="{A61F4852-B58B-4FD2-B153-55D99A1594BA}" destId="{DAF76929-12B5-4D64-B8D0-509632086CAA}" srcOrd="0" destOrd="0" presId="urn:microsoft.com/office/officeart/2005/8/layout/vList6"/>
    <dgm:cxn modelId="{832E76C7-7794-488B-81E5-1BDBDE97E010}" type="presParOf" srcId="{DAF76929-12B5-4D64-B8D0-509632086CAA}" destId="{4F266B71-E246-4D36-AA1E-EC139D023CDC}" srcOrd="0" destOrd="0" presId="urn:microsoft.com/office/officeart/2005/8/layout/vList6"/>
    <dgm:cxn modelId="{A4493DF8-4A64-408F-808B-AB2EE94326FF}" type="presParOf" srcId="{DAF76929-12B5-4D64-B8D0-509632086CAA}" destId="{F5860FB2-25D7-4CBD-8ADF-9D3BFC2A48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860FB2-25D7-4CBD-8ADF-9D3BFC2A487B}">
      <dsp:nvSpPr>
        <dsp:cNvPr id="0" name=""/>
        <dsp:cNvSpPr/>
      </dsp:nvSpPr>
      <dsp:spPr>
        <a:xfrm>
          <a:off x="1843355" y="0"/>
          <a:ext cx="6293399" cy="28803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Poznanie terminów, mieszanina, roztwór, stop,  stężenie procentowe, 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Obliczanie stężenia procentowego roztworu i stopu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Zastosowanie w praktyce stężenia procentowego</a:t>
          </a:r>
          <a:endParaRPr lang="pl-PL" sz="2400" kern="1200" dirty="0"/>
        </a:p>
      </dsp:txBody>
      <dsp:txXfrm>
        <a:off x="1843355" y="0"/>
        <a:ext cx="6293399" cy="2880320"/>
      </dsp:txXfrm>
    </dsp:sp>
    <dsp:sp modelId="{4F266B71-E246-4D36-AA1E-EC139D023CDC}">
      <dsp:nvSpPr>
        <dsp:cNvPr id="0" name=""/>
        <dsp:cNvSpPr/>
      </dsp:nvSpPr>
      <dsp:spPr>
        <a:xfrm>
          <a:off x="148" y="623603"/>
          <a:ext cx="1843207" cy="1633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600" kern="1200" dirty="0" smtClean="0"/>
            <a:t> Cele lekcji</a:t>
          </a:r>
          <a:endParaRPr lang="pl-PL" sz="4600" kern="1200" dirty="0"/>
        </a:p>
      </dsp:txBody>
      <dsp:txXfrm>
        <a:off x="148" y="623603"/>
        <a:ext cx="1843207" cy="1633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2F10-48DF-41B7-90E9-D3FD4CC49F18}" type="datetimeFigureOut">
              <a:rPr lang="pl-PL" smtClean="0"/>
              <a:pPr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4C85C-104D-48D9-B9B6-CDE57FFF3FD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Roztwory, mieszaniny, stopy. Stężenie procentowe.</a:t>
            </a: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3068960"/>
          <a:ext cx="813690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260648"/>
            <a:ext cx="7992888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b="1" dirty="0" smtClean="0"/>
              <a:t>Roztwór</a:t>
            </a:r>
            <a:r>
              <a:rPr lang="pl-PL" sz="2800" dirty="0" smtClean="0"/>
              <a:t> jest mieszaniną dwóch lub więcej związków chemicznych, których skład określa się procentowo.</a:t>
            </a:r>
          </a:p>
          <a:p>
            <a:r>
              <a:rPr lang="pl-PL" sz="2800" dirty="0" smtClean="0"/>
              <a:t> </a:t>
            </a:r>
          </a:p>
          <a:p>
            <a:r>
              <a:rPr lang="pl-PL" sz="2800" dirty="0" smtClean="0"/>
              <a:t>Np. roztwór soli kuchennej o stężeniu 10% oznacza, że sól stanowi 10% masy roztworu a woda 90%</a:t>
            </a:r>
            <a:endParaRPr lang="pl-PL" sz="2800" dirty="0"/>
          </a:p>
        </p:txBody>
      </p:sp>
      <p:sp>
        <p:nvSpPr>
          <p:cNvPr id="11" name="Objaśnienie owalne 10"/>
          <p:cNvSpPr/>
          <p:nvPr/>
        </p:nvSpPr>
        <p:spPr>
          <a:xfrm>
            <a:off x="899592" y="2636912"/>
            <a:ext cx="3312368" cy="2448272"/>
          </a:xfrm>
          <a:prstGeom prst="wedgeEllipseCallout">
            <a:avLst>
              <a:gd name="adj1" fmla="val 49234"/>
              <a:gd name="adj2" fmla="val 701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400" dirty="0" smtClean="0"/>
              <a:t>Woda</a:t>
            </a:r>
          </a:p>
          <a:p>
            <a:pPr algn="ctr"/>
            <a:r>
              <a:rPr lang="pl-PL" sz="5400" dirty="0" smtClean="0"/>
              <a:t>90%</a:t>
            </a:r>
            <a:endParaRPr lang="pl-PL" dirty="0"/>
          </a:p>
        </p:txBody>
      </p:sp>
      <p:sp>
        <p:nvSpPr>
          <p:cNvPr id="12" name="Objaśnienie owalne 11"/>
          <p:cNvSpPr/>
          <p:nvPr/>
        </p:nvSpPr>
        <p:spPr>
          <a:xfrm>
            <a:off x="6084168" y="3140968"/>
            <a:ext cx="2088232" cy="1296144"/>
          </a:xfrm>
          <a:prstGeom prst="wedgeEllipseCallout">
            <a:avLst>
              <a:gd name="adj1" fmla="val -75255"/>
              <a:gd name="adj2" fmla="val 1359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Sól</a:t>
            </a:r>
          </a:p>
          <a:p>
            <a:pPr algn="ctr"/>
            <a:r>
              <a:rPr lang="pl-PL" sz="4800" dirty="0" smtClean="0"/>
              <a:t>10%</a:t>
            </a:r>
            <a:endParaRPr lang="pl-PL" sz="4800" dirty="0"/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3203848" y="5345832"/>
            <a:ext cx="3672408" cy="1512168"/>
          </a:xfrm>
          <a:prstGeom prst="wedgeRoundRectCallout">
            <a:avLst>
              <a:gd name="adj1" fmla="val -20833"/>
              <a:gd name="adj2" fmla="val 4123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0" dirty="0" smtClean="0"/>
              <a:t>Roztwór</a:t>
            </a:r>
          </a:p>
          <a:p>
            <a:pPr algn="ctr"/>
            <a:r>
              <a:rPr lang="pl-PL" sz="6000" dirty="0" smtClean="0"/>
              <a:t>100%</a:t>
            </a:r>
            <a:endParaRPr lang="pl-PL" sz="6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51520" y="4797152"/>
            <a:ext cx="2592288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Rozpuszczalnik</a:t>
            </a:r>
            <a:endParaRPr lang="pl-PL" sz="28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588224" y="4581128"/>
            <a:ext cx="208823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Substancja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04664"/>
            <a:ext cx="864096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Stopem</a:t>
            </a:r>
            <a:r>
              <a:rPr lang="pl-PL" sz="4000" dirty="0" smtClean="0"/>
              <a:t> nazywamy mieszaninę metali. </a:t>
            </a:r>
            <a:br>
              <a:rPr lang="pl-PL" sz="4000" dirty="0" smtClean="0"/>
            </a:br>
            <a:r>
              <a:rPr lang="pl-PL" sz="4000" dirty="0" smtClean="0"/>
              <a:t>np. mosiądz to stop miedzi i cynku.</a:t>
            </a:r>
            <a:endParaRPr lang="pl-PL" sz="4000" dirty="0"/>
          </a:p>
        </p:txBody>
      </p:sp>
      <p:pic>
        <p:nvPicPr>
          <p:cNvPr id="15362" name="Picture 2" descr="http://t3.gstatic.com/images?q=tbn:ANd9GcSBqAuPyUnbiH4izKpjIAM-4nYAKNNg_20Qlmipr5h3qy_Ls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2206434" cy="2088232"/>
          </a:xfrm>
          <a:prstGeom prst="rect">
            <a:avLst/>
          </a:prstGeom>
          <a:noFill/>
        </p:spPr>
      </p:pic>
      <p:pic>
        <p:nvPicPr>
          <p:cNvPr id="15364" name="Picture 4" descr="http://upload.wikimedia.org/wikipedia/commons/2/27/Zinc-sam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060848"/>
            <a:ext cx="2497584" cy="1910355"/>
          </a:xfrm>
          <a:prstGeom prst="rect">
            <a:avLst/>
          </a:prstGeom>
          <a:noFill/>
        </p:spPr>
      </p:pic>
      <p:pic>
        <p:nvPicPr>
          <p:cNvPr id="15366" name="Picture 6" descr="https://encrypted-tbn0.gstatic.com/images?q=tbn:ANd9GcQSjUwupMCZANpO2KA1wMDtW2PG7qT-elY7Y5azbJnqHQnlE3WhAfoU0Tn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869160"/>
            <a:ext cx="2286000" cy="1714500"/>
          </a:xfrm>
          <a:prstGeom prst="rect">
            <a:avLst/>
          </a:prstGeom>
          <a:noFill/>
        </p:spPr>
      </p:pic>
      <p:cxnSp>
        <p:nvCxnSpPr>
          <p:cNvPr id="7" name="Łącznik prosty ze strzałką 6"/>
          <p:cNvCxnSpPr/>
          <p:nvPr/>
        </p:nvCxnSpPr>
        <p:spPr>
          <a:xfrm>
            <a:off x="3419872" y="4005064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932040" y="4005064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Objaśnienie owalne 9"/>
          <p:cNvSpPr/>
          <p:nvPr/>
        </p:nvSpPr>
        <p:spPr>
          <a:xfrm>
            <a:off x="6012160" y="5085184"/>
            <a:ext cx="2808312" cy="792088"/>
          </a:xfrm>
          <a:prstGeom prst="wedgeEllipseCallout">
            <a:avLst>
              <a:gd name="adj1" fmla="val -51173"/>
              <a:gd name="adj2" fmla="val 808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Stop (mosiądz)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51720" y="260648"/>
            <a:ext cx="54360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Stężenie</a:t>
            </a:r>
            <a:r>
              <a:rPr lang="pl-PL" sz="3600" dirty="0" smtClean="0"/>
              <a:t> </a:t>
            </a:r>
            <a:r>
              <a:rPr lang="pl-PL" sz="3600" b="1" dirty="0" smtClean="0"/>
              <a:t>procentowe</a:t>
            </a:r>
            <a:endParaRPr lang="pl-PL" sz="36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5883413" cy="159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924943"/>
            <a:ext cx="5832648" cy="7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5832647" cy="79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725144"/>
            <a:ext cx="4842022" cy="54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373216"/>
            <a:ext cx="5072654" cy="53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6021288"/>
            <a:ext cx="6159651" cy="53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1700808"/>
            <a:ext cx="8208912" cy="295465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5400" b="1" dirty="0" smtClean="0"/>
              <a:t>Przykład 1</a:t>
            </a:r>
          </a:p>
          <a:p>
            <a:pPr algn="ctr"/>
            <a:r>
              <a:rPr lang="pl-PL" sz="4400" dirty="0" smtClean="0"/>
              <a:t>Zmieszano 5 </a:t>
            </a:r>
            <a:r>
              <a:rPr lang="pl-PL" sz="4400" i="1" dirty="0" smtClean="0"/>
              <a:t>g</a:t>
            </a:r>
            <a:r>
              <a:rPr lang="pl-PL" sz="4400" dirty="0" smtClean="0"/>
              <a:t> soli z  45 </a:t>
            </a:r>
            <a:r>
              <a:rPr lang="pl-PL" sz="4400" i="1" dirty="0" smtClean="0"/>
              <a:t>g</a:t>
            </a:r>
            <a:r>
              <a:rPr lang="pl-PL" sz="4400" dirty="0" smtClean="0"/>
              <a:t> wody. </a:t>
            </a:r>
          </a:p>
          <a:p>
            <a:pPr algn="ctr"/>
            <a:r>
              <a:rPr lang="pl-PL" sz="4400" dirty="0" smtClean="0"/>
              <a:t>Jakie jest stężenie soli w wodzie </a:t>
            </a:r>
            <a:br>
              <a:rPr lang="pl-PL" sz="4400" dirty="0" smtClean="0"/>
            </a:br>
            <a:r>
              <a:rPr lang="pl-PL" sz="4400" dirty="0" smtClean="0"/>
              <a:t>w tym roztworze?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332656"/>
            <a:ext cx="8208912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Przykład 1</a:t>
            </a:r>
          </a:p>
          <a:p>
            <a:r>
              <a:rPr lang="pl-PL" sz="2400" dirty="0" smtClean="0"/>
              <a:t>Zmieszano 5 </a:t>
            </a:r>
            <a:r>
              <a:rPr lang="pl-PL" sz="2400" i="1" dirty="0" smtClean="0"/>
              <a:t>g</a:t>
            </a:r>
            <a:r>
              <a:rPr lang="pl-PL" sz="2400" dirty="0" smtClean="0"/>
              <a:t> soli z  45 </a:t>
            </a:r>
            <a:r>
              <a:rPr lang="pl-PL" sz="2400" i="1" dirty="0" smtClean="0"/>
              <a:t>g</a:t>
            </a:r>
            <a:r>
              <a:rPr lang="pl-PL" sz="2400" dirty="0" smtClean="0"/>
              <a:t> wody. Jakie jest stężenie soli w wodzie </a:t>
            </a:r>
            <a:br>
              <a:rPr lang="pl-PL" sz="2400" dirty="0" smtClean="0"/>
            </a:br>
            <a:r>
              <a:rPr lang="pl-PL" sz="2400" dirty="0" smtClean="0"/>
              <a:t>w tym roztworze?</a:t>
            </a:r>
            <a:endParaRPr lang="pl-PL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8385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452621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2232248" cy="70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93096"/>
            <a:ext cx="2421826" cy="67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3" y="5085184"/>
            <a:ext cx="371724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97282" y="1700808"/>
            <a:ext cx="3223190" cy="102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3068960"/>
            <a:ext cx="1897900" cy="84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4932040" y="4653136"/>
            <a:ext cx="374441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Odp. Stężenie procentowe roztworu wynosi 10%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1249015"/>
            <a:ext cx="8496944" cy="3170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Przykład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Zmieszano dwa roztwory cukru – 12 % o masie 50 dag oraz 8% o masie 30 dag.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Jakie jest stężenie procentowe cukru w tak powstałym roztworze?</a:t>
            </a:r>
            <a:endParaRPr kumimoji="0" 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260648"/>
            <a:ext cx="8496944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Przykład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Zmieszano dwa roztwory cukru – 12 % o masie 50 dag oraz 8%</a:t>
            </a:r>
            <a:b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 masie 30 dag.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Jakie jest stężenie procentowe cukru w tak powstałym roztworze?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3600400" cy="10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55149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37112"/>
            <a:ext cx="56578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373216"/>
            <a:ext cx="5210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4575" y="2060848"/>
            <a:ext cx="30194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140968"/>
            <a:ext cx="187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6228184" y="4797152"/>
            <a:ext cx="2664296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Odp. Stężenie procentowe wynosi 10,5%</a:t>
            </a:r>
            <a:endParaRPr lang="pl-PL" sz="2800" dirty="0"/>
          </a:p>
        </p:txBody>
      </p:sp>
      <p:sp>
        <p:nvSpPr>
          <p:cNvPr id="11" name="Nawias klamrowy zamykający 10"/>
          <p:cNvSpPr/>
          <p:nvPr/>
        </p:nvSpPr>
        <p:spPr>
          <a:xfrm>
            <a:off x="5580112" y="3789040"/>
            <a:ext cx="360040" cy="1296144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933056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183</Words>
  <Application>Microsoft Office PowerPoint</Application>
  <PresentationFormat>Pokaz na ekranie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Lekcja Temat: Roztwory, mieszaniny, stopy. Stężenie procentowe.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Roztwory, mieszaniny, stopy. Stężenie procentowe.</dc:title>
  <dc:creator>AGNIESZKA</dc:creator>
  <cp:lastModifiedBy>AGNIESZKA</cp:lastModifiedBy>
  <cp:revision>48</cp:revision>
  <dcterms:created xsi:type="dcterms:W3CDTF">2014-10-27T16:07:20Z</dcterms:created>
  <dcterms:modified xsi:type="dcterms:W3CDTF">2014-10-30T09:02:33Z</dcterms:modified>
</cp:coreProperties>
</file>